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4" r:id="rId2"/>
    <p:sldId id="314" r:id="rId3"/>
    <p:sldId id="353" r:id="rId4"/>
    <p:sldId id="319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934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858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F2BD4-F1D9-41FF-99C2-839D959AE08B}" type="datetimeFigureOut">
              <a:rPr lang="ru-RU" smtClean="0"/>
              <a:t>23.05.2024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1C9C7-7596-40AC-8149-CF2ED0533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988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F2BD4-F1D9-41FF-99C2-839D959AE08B}" type="datetimeFigureOut">
              <a:rPr lang="ru-RU" smtClean="0"/>
              <a:t>23.05.2024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1C9C7-7596-40AC-8149-CF2ED0533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385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F2BD4-F1D9-41FF-99C2-839D959AE08B}" type="datetimeFigureOut">
              <a:rPr lang="ru-RU" smtClean="0"/>
              <a:t>23.05.2024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1C9C7-7596-40AC-8149-CF2ED0533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3229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F2BD4-F1D9-41FF-99C2-839D959AE08B}" type="datetimeFigureOut">
              <a:rPr lang="ru-RU" smtClean="0"/>
              <a:t>23.05.2024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1C9C7-7596-40AC-8149-CF2ED0533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3621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F2BD4-F1D9-41FF-99C2-839D959AE08B}" type="datetimeFigureOut">
              <a:rPr lang="ru-RU" smtClean="0"/>
              <a:t>23.05.2024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1C9C7-7596-40AC-8149-CF2ED0533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639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F2BD4-F1D9-41FF-99C2-839D959AE08B}" type="datetimeFigureOut">
              <a:rPr lang="ru-RU" smtClean="0"/>
              <a:t>23.05.2024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1C9C7-7596-40AC-8149-CF2ED0533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0246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F2BD4-F1D9-41FF-99C2-839D959AE08B}" type="datetimeFigureOut">
              <a:rPr lang="ru-RU" smtClean="0"/>
              <a:t>23.05.2024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1C9C7-7596-40AC-8149-CF2ED0533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005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F2BD4-F1D9-41FF-99C2-839D959AE08B}" type="datetimeFigureOut">
              <a:rPr lang="ru-RU" smtClean="0"/>
              <a:t>23.05.2024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1C9C7-7596-40AC-8149-CF2ED0533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2705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F2BD4-F1D9-41FF-99C2-839D959AE08B}" type="datetimeFigureOut">
              <a:rPr lang="ru-RU" smtClean="0"/>
              <a:t>23.05.2024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1C9C7-7596-40AC-8149-CF2ED0533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2535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F2BD4-F1D9-41FF-99C2-839D959AE08B}" type="datetimeFigureOut">
              <a:rPr lang="ru-RU" smtClean="0"/>
              <a:t>23.05.2024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1C9C7-7596-40AC-8149-CF2ED0533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6092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F2BD4-F1D9-41FF-99C2-839D959AE08B}" type="datetimeFigureOut">
              <a:rPr lang="ru-RU" smtClean="0"/>
              <a:t>23.05.2024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1C9C7-7596-40AC-8149-CF2ED0533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219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F2BD4-F1D9-41FF-99C2-839D959AE08B}" type="datetimeFigureOut">
              <a:rPr lang="ru-RU" smtClean="0"/>
              <a:t>23.05.2024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E1C9C7-7596-40AC-8149-CF2ED0533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142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hyperlink" Target="mailto:info@redgastro.ru" TargetMode="External"/><Relationship Id="rId7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@REDGASTRO" TargetMode="External"/><Relationship Id="rId5" Type="http://schemas.openxmlformats.org/officeDocument/2006/relationships/hyperlink" Target="https://t.me/redgastro" TargetMode="External"/><Relationship Id="rId10" Type="http://schemas.openxmlformats.org/officeDocument/2006/relationships/image" Target="../media/image16.png"/><Relationship Id="rId4" Type="http://schemas.openxmlformats.org/officeDocument/2006/relationships/hyperlink" Target="mailto:bykov@redgastro.ru" TargetMode="External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62000" y="448574"/>
            <a:ext cx="10515600" cy="25951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800" b="1">
                <a:latin typeface="Bahnschrift Light SemiCondense"/>
                <a:ea typeface="+mj-ea"/>
                <a:cs typeface="+mj-cs"/>
              </a:defRPr>
            </a:lvl1pPr>
          </a:lstStyle>
          <a:p>
            <a:endParaRPr lang="ru-RU" sz="2400" dirty="0" smtClean="0"/>
          </a:p>
          <a:p>
            <a:endParaRPr lang="ru-RU" sz="2400" dirty="0" smtClean="0"/>
          </a:p>
          <a:p>
            <a:r>
              <a:rPr lang="ru-RU" sz="2400" dirty="0" smtClean="0"/>
              <a:t>Высокоскоростные печи </a:t>
            </a:r>
            <a:r>
              <a:rPr lang="ru-RU" sz="1600" b="0" dirty="0" smtClean="0">
                <a:latin typeface="Open Sans Light"/>
              </a:rPr>
              <a:t>предназначены для быстрого приготовления полуфабрикатов высокой степени готовности, а так же для жарки мясных</a:t>
            </a:r>
            <a:r>
              <a:rPr lang="ru-RU" sz="1600" b="0" dirty="0">
                <a:latin typeface="Open Sans Light"/>
              </a:rPr>
              <a:t>,</a:t>
            </a:r>
            <a:r>
              <a:rPr lang="ru-RU" sz="1600" b="0" dirty="0" smtClean="0">
                <a:latin typeface="Open Sans Light"/>
              </a:rPr>
              <a:t> рыбных и овощных блюд</a:t>
            </a:r>
            <a:endParaRPr lang="ru-RU" sz="1600" b="0" dirty="0">
              <a:latin typeface="Open Sans Light"/>
            </a:endParaRPr>
          </a:p>
          <a:p>
            <a:endParaRPr lang="ru-RU" sz="1600" b="0" dirty="0">
              <a:latin typeface="Open Sans Ligh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0" dirty="0" smtClean="0">
                <a:latin typeface="Open Sans Light"/>
              </a:rPr>
              <a:t>Замороженная пицца приготовится за 2 - </a:t>
            </a:r>
            <a:r>
              <a:rPr lang="ru-RU" sz="1600" b="0" dirty="0" smtClean="0">
                <a:latin typeface="Open Sans Light"/>
              </a:rPr>
              <a:t>3 </a:t>
            </a:r>
            <a:r>
              <a:rPr lang="ru-RU" sz="1600" b="0" dirty="0" smtClean="0">
                <a:latin typeface="Open Sans Light"/>
              </a:rPr>
              <a:t>минуты вместо 12 мин в духовом шкафу.</a:t>
            </a:r>
            <a:r>
              <a:rPr lang="ru-RU" sz="1600" b="0" dirty="0" smtClean="0"/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0" dirty="0" smtClean="0"/>
              <a:t>Куриное филе гриль будет готово через </a:t>
            </a:r>
            <a:r>
              <a:rPr lang="ru-RU" sz="1600" b="0" dirty="0" smtClean="0"/>
              <a:t>2 </a:t>
            </a:r>
            <a:r>
              <a:rPr lang="ru-RU" sz="1600" b="0" dirty="0" smtClean="0"/>
              <a:t>мин.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0" dirty="0" smtClean="0"/>
              <a:t>Горячий сэндвич вы получите через 30 - 40 сек.</a:t>
            </a:r>
            <a:endParaRPr lang="en-US" sz="1600" b="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0" dirty="0" smtClean="0"/>
              <a:t>Поджаристая корочка и полностью разогретые Нагетсы или котлеты получатся через </a:t>
            </a:r>
            <a:r>
              <a:rPr lang="ru-RU" sz="1600" b="0" dirty="0" smtClean="0"/>
              <a:t>2,5 </a:t>
            </a:r>
            <a:r>
              <a:rPr lang="ru-RU" sz="1600" b="0" dirty="0" smtClean="0"/>
              <a:t>мин.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0" dirty="0" smtClean="0"/>
              <a:t>Запеченная лазания с золотистой корочкой будет готова через 5 </a:t>
            </a:r>
            <a:r>
              <a:rPr lang="ru-RU" sz="1600" b="0" dirty="0" smtClean="0"/>
              <a:t>- 6</a:t>
            </a:r>
            <a:r>
              <a:rPr lang="ru-RU" sz="1600" b="0" dirty="0" smtClean="0"/>
              <a:t> </a:t>
            </a:r>
            <a:r>
              <a:rPr lang="ru-RU" sz="1600" b="0" dirty="0" smtClean="0"/>
              <a:t>мин.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0" dirty="0" smtClean="0"/>
              <a:t>Дольки печёного картофеля приготовятся </a:t>
            </a:r>
            <a:r>
              <a:rPr lang="ru-RU" sz="1600" b="0" dirty="0" smtClean="0"/>
              <a:t>за 3 </a:t>
            </a:r>
            <a:r>
              <a:rPr lang="ru-RU" sz="1600" b="0" dirty="0" smtClean="0"/>
              <a:t>мин</a:t>
            </a:r>
          </a:p>
          <a:p>
            <a:endParaRPr lang="ru-RU" sz="1600" b="0" dirty="0" smtClean="0"/>
          </a:p>
          <a:p>
            <a:endParaRPr lang="ru-RU" sz="1600" b="0" dirty="0" smtClean="0"/>
          </a:p>
          <a:p>
            <a:endParaRPr lang="en-US" sz="1600" b="0" dirty="0" smtClean="0"/>
          </a:p>
          <a:p>
            <a:endParaRPr lang="ru-RU" sz="1600" b="0" dirty="0" smtClean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04" y="3974034"/>
            <a:ext cx="4300473" cy="212484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4640" t="4445" r="8262" b="4640"/>
          <a:stretch/>
        </p:blipFill>
        <p:spPr>
          <a:xfrm>
            <a:off x="9481419" y="3998422"/>
            <a:ext cx="2273709" cy="223643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9860" y="4005018"/>
            <a:ext cx="3271770" cy="1973088"/>
          </a:xfrm>
          <a:prstGeom prst="rect">
            <a:avLst/>
          </a:prstGeom>
        </p:spPr>
      </p:pic>
      <p:pic>
        <p:nvPicPr>
          <p:cNvPr id="1028" name="Picture 4" descr="https://cdn.metro-cc.ru/ru/ru_pim_163046001001_02.png?maxwidth=460&amp;maxheight=460&amp;format=jpg&amp;quality=9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9" t="8305" r="10207" b="8827"/>
          <a:stretch/>
        </p:blipFill>
        <p:spPr bwMode="auto">
          <a:xfrm>
            <a:off x="7720050" y="3998422"/>
            <a:ext cx="1644325" cy="112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cdn.metro-cc.ru/ru/ru_pim_163046001001_03.png?maxwidth=1600&amp;maxheight=1200&amp;format=jpg&amp;quality=9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051" y="5125137"/>
            <a:ext cx="1644324" cy="109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5056" y="2898440"/>
            <a:ext cx="1149901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100" b="1" dirty="0"/>
              <a:t>Печи эффективно использовать в сетях фаст-фуд, небольших кафе, АЗС, барах, везде, где нужно приготовить быструю и качественную </a:t>
            </a:r>
            <a:r>
              <a:rPr lang="ru-RU" sz="2100" b="1" dirty="0" smtClean="0"/>
              <a:t>еду. </a:t>
            </a:r>
          </a:p>
        </p:txBody>
      </p:sp>
    </p:spTree>
    <p:extLst>
      <p:ext uri="{BB962C8B-B14F-4D97-AF65-F5344CB8AC3E}">
        <p14:creationId xmlns:p14="http://schemas.microsoft.com/office/powerpoint/2010/main" val="2700171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060" y="345059"/>
            <a:ext cx="625580" cy="309688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173191" y="476143"/>
            <a:ext cx="1014466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/>
              <a:t>РЕЖИМ ТЕПЛОВОГО  УДАРА</a:t>
            </a:r>
          </a:p>
          <a:p>
            <a:r>
              <a:rPr lang="ru-RU" sz="1500" dirty="0">
                <a:solidFill>
                  <a:srgbClr val="000000"/>
                </a:solidFill>
                <a:latin typeface="Open Sans Light"/>
              </a:rPr>
              <a:t>Благодаря вертикальной подаче горячего воздуха и конвекции продукт нагревается быстро и равномерно. </a:t>
            </a:r>
          </a:p>
          <a:p>
            <a:endParaRPr lang="ru-RU" sz="1500" dirty="0" smtClean="0">
              <a:solidFill>
                <a:srgbClr val="000000"/>
              </a:solidFill>
              <a:latin typeface="Open Sans Light"/>
            </a:endParaRPr>
          </a:p>
          <a:p>
            <a:r>
              <a:rPr lang="ru-RU" sz="1500" dirty="0" smtClean="0"/>
              <a:t>КОМБИНАЦИЯ </a:t>
            </a:r>
            <a:r>
              <a:rPr lang="ru-RU" sz="1500" dirty="0"/>
              <a:t>МИКРОВОЛН  И  ТЕПЛОВОГО УДАРА</a:t>
            </a:r>
          </a:p>
          <a:p>
            <a:r>
              <a:rPr lang="ru-RU" sz="1500" dirty="0">
                <a:solidFill>
                  <a:srgbClr val="000000"/>
                </a:solidFill>
                <a:latin typeface="Open Sans Light"/>
              </a:rPr>
              <a:t>Многообразие способов комбинации микроволн и подачи горячего </a:t>
            </a:r>
            <a:r>
              <a:rPr lang="ru-RU" sz="1500" dirty="0" smtClean="0">
                <a:solidFill>
                  <a:srgbClr val="000000"/>
                </a:solidFill>
                <a:latin typeface="Open Sans Light"/>
              </a:rPr>
              <a:t>воздуха</a:t>
            </a:r>
          </a:p>
          <a:p>
            <a:endParaRPr lang="ru-RU" sz="1500" dirty="0">
              <a:solidFill>
                <a:srgbClr val="000000"/>
              </a:solidFill>
              <a:latin typeface="Open Sans Light"/>
            </a:endParaRPr>
          </a:p>
          <a:p>
            <a:endParaRPr lang="ru-RU" sz="1500" dirty="0">
              <a:solidFill>
                <a:srgbClr val="000000"/>
              </a:solidFill>
              <a:latin typeface="Open Sans Light"/>
            </a:endParaRPr>
          </a:p>
          <a:p>
            <a:r>
              <a:rPr lang="ru-RU" sz="1500" dirty="0" smtClean="0"/>
              <a:t>СВЕРХСКОРОСТНОЕ </a:t>
            </a:r>
            <a:r>
              <a:rPr lang="ru-RU" sz="1500" dirty="0"/>
              <a:t>ПРИГОТОВЛЕНИЕ ПИЩИ    </a:t>
            </a:r>
            <a:r>
              <a:rPr lang="ru-RU" sz="1500" dirty="0">
                <a:solidFill>
                  <a:srgbClr val="000000"/>
                </a:solidFill>
                <a:latin typeface="Open Sans Light"/>
              </a:rPr>
              <a:t>Благодаря расположенным сверху высокоэффективным магнетронам пища готовится быстро и без значительной потери влаги </a:t>
            </a:r>
            <a:r>
              <a:rPr lang="ru-RU" sz="1500" dirty="0" smtClean="0">
                <a:solidFill>
                  <a:srgbClr val="000000"/>
                </a:solidFill>
                <a:latin typeface="Open Sans Light"/>
              </a:rPr>
              <a:t>из-за</a:t>
            </a:r>
            <a:r>
              <a:rPr lang="en-US" sz="1500" dirty="0" smtClean="0">
                <a:solidFill>
                  <a:srgbClr val="000000"/>
                </a:solidFill>
                <a:latin typeface="Open Sans Light"/>
              </a:rPr>
              <a:t> </a:t>
            </a:r>
            <a:r>
              <a:rPr lang="ru-RU" sz="1500" dirty="0" smtClean="0">
                <a:solidFill>
                  <a:srgbClr val="000000"/>
                </a:solidFill>
                <a:latin typeface="Open Sans Light"/>
              </a:rPr>
              <a:t>«удара» </a:t>
            </a:r>
            <a:r>
              <a:rPr lang="ru-RU" sz="1500" dirty="0">
                <a:solidFill>
                  <a:srgbClr val="000000"/>
                </a:solidFill>
                <a:latin typeface="Open Sans Light"/>
              </a:rPr>
              <a:t>горячего воздуха.</a:t>
            </a:r>
          </a:p>
          <a:p>
            <a:endParaRPr lang="ru-RU" sz="1500" dirty="0">
              <a:solidFill>
                <a:srgbClr val="000000"/>
              </a:solidFill>
              <a:latin typeface="Open Sans Light"/>
            </a:endParaRPr>
          </a:p>
          <a:p>
            <a:endParaRPr lang="ru-RU" sz="1500" dirty="0">
              <a:solidFill>
                <a:srgbClr val="000000"/>
              </a:solidFill>
              <a:latin typeface="Open Sans Light"/>
            </a:endParaRPr>
          </a:p>
          <a:p>
            <a:r>
              <a:rPr lang="ru-RU" sz="1500" dirty="0">
                <a:solidFill>
                  <a:srgbClr val="000000"/>
                </a:solidFill>
              </a:rPr>
              <a:t>РЕЖИМ РАЗМОРАЖИВАНИЯ  </a:t>
            </a:r>
            <a:r>
              <a:rPr lang="ru-RU" sz="1500" dirty="0">
                <a:solidFill>
                  <a:srgbClr val="000000"/>
                </a:solidFill>
                <a:latin typeface="Open Sans Light"/>
              </a:rPr>
              <a:t>Печь быстро размораживает продукты, не высушивая их влагу.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84672" y="3441941"/>
            <a:ext cx="11352362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</a:rPr>
              <a:t>Х</a:t>
            </a:r>
            <a:r>
              <a:rPr lang="ru-RU" b="1" dirty="0" smtClean="0">
                <a:solidFill>
                  <a:srgbClr val="000000"/>
                </a:solidFill>
              </a:rPr>
              <a:t>арактеристики</a:t>
            </a:r>
            <a:r>
              <a:rPr lang="ru-RU" b="1" dirty="0" smtClean="0">
                <a:solidFill>
                  <a:srgbClr val="000000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000000"/>
                </a:solidFill>
              </a:rPr>
              <a:t>Максимальная температура 280С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Встроенный каталитический нейтрализатор дымов </a:t>
            </a:r>
            <a:endParaRPr lang="ru-RU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Регулируемая скорость потока </a:t>
            </a:r>
            <a:r>
              <a:rPr lang="ru-RU" sz="1600" dirty="0" smtClean="0"/>
              <a:t>воздуха от </a:t>
            </a:r>
            <a:r>
              <a:rPr lang="ru-RU" sz="1600" dirty="0"/>
              <a:t>10 до 100 </a:t>
            </a:r>
            <a:r>
              <a:rPr lang="ru-RU" sz="1600" dirty="0" smtClean="0"/>
              <a:t>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Регулировка микроволн от 0 до 100 %.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Мощность одного магнетрона 1,5 кВт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000000"/>
                </a:solidFill>
              </a:rPr>
              <a:t>5-дюймовый Сенсорный экран с USB портом, память на 1024 рецепта, </a:t>
            </a:r>
            <a:r>
              <a:rPr lang="ru-RU" sz="1600" dirty="0"/>
              <a:t>каждая из которых </a:t>
            </a:r>
            <a:r>
              <a:rPr lang="ru-RU" sz="1600" dirty="0" smtClean="0"/>
              <a:t>может </a:t>
            </a:r>
            <a:r>
              <a:rPr lang="ru-RU" sz="1600" dirty="0"/>
              <a:t>состоять максимум из 15 стадий приготовления</a:t>
            </a:r>
            <a:endParaRPr lang="ru-RU" sz="1600" dirty="0" smtClean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000000"/>
                </a:solidFill>
              </a:rPr>
              <a:t>Дисплей </a:t>
            </a:r>
            <a:r>
              <a:rPr lang="ru-RU" sz="1600" dirty="0">
                <a:solidFill>
                  <a:srgbClr val="000000"/>
                </a:solidFill>
              </a:rPr>
              <a:t>управления содержит - установку времени, температуры, скорость потока, мощность </a:t>
            </a:r>
            <a:r>
              <a:rPr lang="ru-RU" sz="1600" dirty="0" smtClean="0">
                <a:solidFill>
                  <a:srgbClr val="000000"/>
                </a:solidFill>
              </a:rPr>
              <a:t>микроволн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Перфорированная нижняя структура способствует качественному </a:t>
            </a:r>
            <a:r>
              <a:rPr lang="ru-RU" sz="1600" dirty="0" smtClean="0"/>
              <a:t>обжариванию продукта снизу</a:t>
            </a:r>
            <a:endParaRPr lang="ru-R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57039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225614" y="267399"/>
            <a:ext cx="9100869" cy="948285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3000" b="1" dirty="0">
                <a:latin typeface="Bahnschrift Light SemiCondense"/>
              </a:rPr>
              <a:t>Печь </a:t>
            </a:r>
            <a:r>
              <a:rPr lang="ru-RU" sz="3000" b="1" dirty="0" smtClean="0">
                <a:latin typeface="Bahnschrift Light SemiCondense"/>
              </a:rPr>
              <a:t>высокоскоростная </a:t>
            </a:r>
            <a:r>
              <a:rPr lang="ru-RU" sz="3000" b="1" dirty="0">
                <a:latin typeface="Bahnschrift Light SemiCondense"/>
              </a:rPr>
              <a:t>NOPEIN NT-WK</a:t>
            </a:r>
          </a:p>
        </p:txBody>
      </p:sp>
      <p:sp>
        <p:nvSpPr>
          <p:cNvPr id="11" name="Блок-схема: перфолента 10"/>
          <p:cNvSpPr/>
          <p:nvPr/>
        </p:nvSpPr>
        <p:spPr>
          <a:xfrm>
            <a:off x="336430" y="69011"/>
            <a:ext cx="1414732" cy="940862"/>
          </a:xfrm>
          <a:prstGeom prst="flowChartPunchedTap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В наличии на складе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122098" y="3634675"/>
            <a:ext cx="8203721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b="1" dirty="0" smtClean="0"/>
              <a:t>NT-WK</a:t>
            </a:r>
            <a:r>
              <a:rPr lang="ru-RU" b="1" dirty="0" smtClean="0"/>
              <a:t> </a:t>
            </a:r>
            <a:r>
              <a:rPr lang="en-US" dirty="0" smtClean="0"/>
              <a:t>– </a:t>
            </a:r>
            <a:r>
              <a:rPr lang="ru-RU" sz="2000" dirty="0"/>
              <a:t>модель с д</a:t>
            </a:r>
            <a:r>
              <a:rPr lang="ru-RU" sz="2000" dirty="0" smtClean="0"/>
              <a:t>вумя </a:t>
            </a:r>
            <a:r>
              <a:rPr lang="ru-RU" sz="2000" dirty="0" smtClean="0"/>
              <a:t>магнетронами </a:t>
            </a:r>
            <a:r>
              <a:rPr lang="ru-RU" sz="2000" dirty="0"/>
              <a:t>и подключением </a:t>
            </a:r>
            <a:r>
              <a:rPr lang="ru-RU" sz="2000" dirty="0" smtClean="0"/>
              <a:t>380В / 7,2 </a:t>
            </a:r>
            <a:r>
              <a:rPr lang="ru-RU" sz="2000" dirty="0"/>
              <a:t>Квт          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10882" y="4201064"/>
            <a:ext cx="104207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</a:rPr>
              <a:t>Размер камеры </a:t>
            </a:r>
            <a:r>
              <a:rPr lang="ru-RU" dirty="0" smtClean="0">
                <a:solidFill>
                  <a:srgbClr val="000000"/>
                </a:solidFill>
              </a:rPr>
              <a:t>NT-</a:t>
            </a:r>
            <a:r>
              <a:rPr lang="en-US" dirty="0" smtClean="0">
                <a:solidFill>
                  <a:srgbClr val="000000"/>
                </a:solidFill>
              </a:rPr>
              <a:t>WK</a:t>
            </a:r>
            <a:r>
              <a:rPr lang="ru-RU" dirty="0" smtClean="0">
                <a:solidFill>
                  <a:srgbClr val="000000"/>
                </a:solidFill>
              </a:rPr>
              <a:t> </a:t>
            </a:r>
            <a:r>
              <a:rPr lang="ru-RU" dirty="0">
                <a:solidFill>
                  <a:srgbClr val="000000"/>
                </a:solidFill>
              </a:rPr>
              <a:t>составляет </a:t>
            </a:r>
            <a:r>
              <a:rPr lang="ru-RU" dirty="0" smtClean="0">
                <a:solidFill>
                  <a:srgbClr val="000000"/>
                </a:solidFill>
              </a:rPr>
              <a:t>365*315*170мм. </a:t>
            </a:r>
            <a:r>
              <a:rPr lang="ru-RU" dirty="0">
                <a:solidFill>
                  <a:srgbClr val="000000"/>
                </a:solidFill>
              </a:rPr>
              <a:t>Объем </a:t>
            </a:r>
            <a:r>
              <a:rPr lang="ru-RU" dirty="0" smtClean="0">
                <a:solidFill>
                  <a:srgbClr val="000000"/>
                </a:solidFill>
              </a:rPr>
              <a:t>1</a:t>
            </a:r>
            <a:r>
              <a:rPr lang="en-US" dirty="0" smtClean="0">
                <a:solidFill>
                  <a:srgbClr val="000000"/>
                </a:solidFill>
              </a:rPr>
              <a:t>9</a:t>
            </a:r>
            <a:r>
              <a:rPr lang="ru-RU" dirty="0" smtClean="0">
                <a:solidFill>
                  <a:srgbClr val="000000"/>
                </a:solidFill>
              </a:rPr>
              <a:t> л. </a:t>
            </a:r>
            <a:endParaRPr lang="ru-RU" dirty="0" smtClean="0">
              <a:solidFill>
                <a:srgbClr val="000000"/>
              </a:solidFill>
            </a:endParaRPr>
          </a:p>
          <a:p>
            <a:pPr algn="ctr"/>
            <a:r>
              <a:rPr lang="ru-RU" dirty="0" smtClean="0">
                <a:solidFill>
                  <a:srgbClr val="000000"/>
                </a:solidFill>
              </a:rPr>
              <a:t>Габариты</a:t>
            </a:r>
            <a:r>
              <a:rPr lang="ru-RU" dirty="0">
                <a:solidFill>
                  <a:srgbClr val="000000"/>
                </a:solidFill>
              </a:rPr>
              <a:t>: </a:t>
            </a:r>
            <a:r>
              <a:rPr lang="ru-RU" dirty="0" smtClean="0">
                <a:solidFill>
                  <a:srgbClr val="000000"/>
                </a:solidFill>
              </a:rPr>
              <a:t>515×770×697 мм</a:t>
            </a:r>
            <a:r>
              <a:rPr lang="ru-RU" dirty="0" smtClean="0">
                <a:solidFill>
                  <a:srgbClr val="000000"/>
                </a:solidFill>
              </a:rPr>
              <a:t>. Вес = 80 кг</a:t>
            </a:r>
          </a:p>
          <a:p>
            <a:pPr algn="ctr"/>
            <a:r>
              <a:rPr lang="ru-RU" dirty="0" smtClean="0">
                <a:solidFill>
                  <a:srgbClr val="000000"/>
                </a:solidFill>
              </a:rPr>
              <a:t>Габариты в упаковке: 610х860х880 мм. Вес в упаковке: 105 кг</a:t>
            </a:r>
            <a:r>
              <a:rPr lang="ru-RU" dirty="0" smtClean="0">
                <a:solidFill>
                  <a:srgbClr val="000000"/>
                </a:solidFill>
              </a:rPr>
              <a:t> 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" name="AutoShape 2" descr="blob:https://web.whatsapp.com/f03e0b07-a76b-43aa-8207-143ddeeafb9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9723" t="20104" r="4541" b="5312"/>
          <a:stretch/>
        </p:blipFill>
        <p:spPr>
          <a:xfrm>
            <a:off x="631242" y="1009872"/>
            <a:ext cx="1945177" cy="22562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4515" t="17176" r="1220"/>
          <a:stretch/>
        </p:blipFill>
        <p:spPr>
          <a:xfrm>
            <a:off x="2983601" y="1199201"/>
            <a:ext cx="1769986" cy="207355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4211" y="1009872"/>
            <a:ext cx="1697163" cy="226288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 rot="10800000" flipV="1">
            <a:off x="1302588" y="5248079"/>
            <a:ext cx="99290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В комплект </a:t>
            </a:r>
            <a:r>
              <a:rPr lang="ru-RU" b="1" dirty="0" smtClean="0"/>
              <a:t>печки </a:t>
            </a:r>
            <a:r>
              <a:rPr lang="en-US" b="1" dirty="0" smtClean="0"/>
              <a:t>NT-WK</a:t>
            </a:r>
            <a:r>
              <a:rPr lang="ru-RU" b="1" dirty="0" smtClean="0"/>
              <a:t> </a:t>
            </a:r>
            <a:r>
              <a:rPr lang="ru-RU" b="1" dirty="0"/>
              <a:t>входят следующие Аксессуары: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Корзина </a:t>
            </a:r>
            <a:r>
              <a:rPr lang="ru-RU" dirty="0"/>
              <a:t>из тефлоновой сетки </a:t>
            </a:r>
            <a:r>
              <a:rPr lang="ru-RU" dirty="0" smtClean="0"/>
              <a:t>3</a:t>
            </a:r>
            <a:r>
              <a:rPr lang="en-US" dirty="0" smtClean="0"/>
              <a:t>5</a:t>
            </a:r>
            <a:r>
              <a:rPr lang="ru-RU" dirty="0" smtClean="0"/>
              <a:t>0*3</a:t>
            </a:r>
            <a:r>
              <a:rPr lang="en-US" dirty="0" smtClean="0"/>
              <a:t>0</a:t>
            </a:r>
            <a:r>
              <a:rPr lang="ru-RU" dirty="0" smtClean="0"/>
              <a:t>0</a:t>
            </a:r>
            <a:r>
              <a:rPr lang="en-US" dirty="0" smtClean="0"/>
              <a:t>*30</a:t>
            </a:r>
            <a:r>
              <a:rPr lang="ru-RU" dirty="0" smtClean="0"/>
              <a:t> </a:t>
            </a:r>
            <a:r>
              <a:rPr lang="ru-RU" dirty="0"/>
              <a:t>мм - для разогрева сухих (не жирных) изделий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Лопата для духовки 410*300 мм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5239" y="1186432"/>
            <a:ext cx="2401746" cy="20504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l="2538" t="3097" r="3580" b="2329"/>
          <a:stretch/>
        </p:blipFill>
        <p:spPr>
          <a:xfrm>
            <a:off x="4990813" y="1199201"/>
            <a:ext cx="1747214" cy="20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71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256" t="13747" r="1378" b="74001"/>
          <a:stretch/>
        </p:blipFill>
        <p:spPr>
          <a:xfrm>
            <a:off x="0" y="6018663"/>
            <a:ext cx="12192000" cy="83933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7805" y="635264"/>
            <a:ext cx="8462512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dirty="0" smtClean="0">
              <a:latin typeface="Bahnschrift Light" panose="020B0502040204020203" pitchFamily="34" charset="0"/>
            </a:endParaRPr>
          </a:p>
          <a:p>
            <a:endParaRPr lang="ru-RU" sz="2800" b="1" dirty="0">
              <a:latin typeface="Bahnschrift Light" panose="020B0502040204020203" pitchFamily="34" charset="0"/>
            </a:endParaRPr>
          </a:p>
          <a:p>
            <a:endParaRPr lang="ru-RU" sz="2800" b="1" dirty="0">
              <a:latin typeface="Bahnschrift Light" panose="020B0502040204020203" pitchFamily="34" charset="0"/>
            </a:endParaRPr>
          </a:p>
          <a:p>
            <a:r>
              <a:rPr lang="ru-RU" sz="2800" b="1" dirty="0">
                <a:latin typeface="Bahnschrift Light" panose="020B0502040204020203" pitchFamily="34" charset="0"/>
              </a:rPr>
              <a:t>Дистрибьютор профессионального оборудования для </a:t>
            </a:r>
            <a:r>
              <a:rPr lang="ru-RU" sz="2800" b="1" dirty="0" err="1">
                <a:latin typeface="Bahnschrift Light" panose="020B0502040204020203" pitchFamily="34" charset="0"/>
              </a:rPr>
              <a:t>HoReCa</a:t>
            </a:r>
            <a:endParaRPr lang="ru-RU" sz="2800" b="1" dirty="0">
              <a:latin typeface="Bahnschrift Light" panose="020B0502040204020203" pitchFamily="34" charset="0"/>
            </a:endParaRPr>
          </a:p>
          <a:p>
            <a:endParaRPr lang="ru-RU" sz="2800" dirty="0">
              <a:latin typeface="Bahnschrift Light" panose="020B0502040204020203" pitchFamily="34" charset="0"/>
            </a:endParaRPr>
          </a:p>
          <a:p>
            <a:r>
              <a:rPr lang="ru-RU" sz="2500" dirty="0" smtClean="0">
                <a:latin typeface="Bahnschrift Light" panose="020B0502040204020203" pitchFamily="34" charset="0"/>
              </a:rPr>
              <a:t>Пишите: </a:t>
            </a:r>
            <a:r>
              <a:rPr lang="ru-RU" sz="2500" dirty="0" smtClean="0">
                <a:latin typeface="Bahnschrift Light" panose="020B0502040204020203" pitchFamily="34" charset="0"/>
                <a:hlinkClick r:id="rId3"/>
              </a:rPr>
              <a:t>info@redgastro.ru</a:t>
            </a:r>
            <a:endParaRPr lang="ru-RU" sz="2500" dirty="0" smtClean="0">
              <a:latin typeface="Bahnschrift Light" panose="020B0502040204020203" pitchFamily="34" charset="0"/>
            </a:endParaRPr>
          </a:p>
          <a:p>
            <a:r>
              <a:rPr lang="en-US" sz="2500" dirty="0" smtClean="0">
                <a:latin typeface="Bahnschrift Light" panose="020B0502040204020203" pitchFamily="34" charset="0"/>
                <a:hlinkClick r:id="rId4"/>
              </a:rPr>
              <a:t>bykov@redgastro.ru</a:t>
            </a:r>
            <a:r>
              <a:rPr lang="ru-RU" sz="2500" dirty="0" smtClean="0">
                <a:latin typeface="Bahnschrift Light" panose="020B0502040204020203" pitchFamily="34" charset="0"/>
              </a:rPr>
              <a:t> Евгений Быков </a:t>
            </a:r>
            <a:endParaRPr lang="en-US" sz="2500" dirty="0" smtClean="0">
              <a:latin typeface="Bahnschrift Light" panose="020B0502040204020203" pitchFamily="34" charset="0"/>
            </a:endParaRPr>
          </a:p>
          <a:p>
            <a:r>
              <a:rPr lang="ru-RU" sz="2500" dirty="0" smtClean="0">
                <a:latin typeface="Bahnschrift Light" panose="020B0502040204020203" pitchFamily="34" charset="0"/>
              </a:rPr>
              <a:t>Звоните: +7(925)</a:t>
            </a:r>
            <a:r>
              <a:rPr lang="en-US" sz="2500" dirty="0" smtClean="0">
                <a:latin typeface="Bahnschrift Light" panose="020B0502040204020203" pitchFamily="34" charset="0"/>
              </a:rPr>
              <a:t> </a:t>
            </a:r>
            <a:r>
              <a:rPr lang="ru-RU" sz="2500" dirty="0" smtClean="0">
                <a:latin typeface="Bahnschrift Light" panose="020B0502040204020203" pitchFamily="34" charset="0"/>
              </a:rPr>
              <a:t>553-91-23</a:t>
            </a:r>
          </a:p>
          <a:p>
            <a:r>
              <a:rPr lang="ru-RU" sz="2500" dirty="0">
                <a:latin typeface="Bahnschrift Light" panose="020B0502040204020203" pitchFamily="34" charset="0"/>
              </a:rPr>
              <a:t> </a:t>
            </a:r>
            <a:r>
              <a:rPr lang="ru-RU" sz="2500" dirty="0" smtClean="0">
                <a:latin typeface="Bahnschrift Light" panose="020B0502040204020203" pitchFamily="34" charset="0"/>
              </a:rPr>
              <a:t>             </a:t>
            </a:r>
            <a:r>
              <a:rPr lang="ru-RU" sz="2500" smtClean="0">
                <a:latin typeface="Bahnschrift Light" panose="020B0502040204020203" pitchFamily="34" charset="0"/>
              </a:rPr>
              <a:t>+7(495</a:t>
            </a:r>
            <a:r>
              <a:rPr lang="ru-RU" sz="2500" dirty="0">
                <a:latin typeface="Bahnschrift Light" panose="020B0502040204020203" pitchFamily="34" charset="0"/>
              </a:rPr>
              <a:t>) </a:t>
            </a:r>
            <a:r>
              <a:rPr lang="ru-RU" sz="2500" dirty="0" smtClean="0">
                <a:latin typeface="Bahnschrift Light" panose="020B0502040204020203" pitchFamily="34" charset="0"/>
              </a:rPr>
              <a:t>232-0-232 (доб. 198) </a:t>
            </a:r>
          </a:p>
          <a:p>
            <a:r>
              <a:rPr lang="ru-RU" sz="2500" dirty="0" smtClean="0">
                <a:latin typeface="Bahnschrift Light" panose="020B0502040204020203" pitchFamily="34" charset="0"/>
              </a:rPr>
              <a:t>Подписывайтесь на </a:t>
            </a:r>
            <a:r>
              <a:rPr lang="ru-RU" sz="2500" dirty="0" err="1" smtClean="0">
                <a:latin typeface="Bahnschrift Light" panose="020B0502040204020203" pitchFamily="34" charset="0"/>
              </a:rPr>
              <a:t>телеграм</a:t>
            </a:r>
            <a:r>
              <a:rPr lang="ru-RU" sz="2500" dirty="0" smtClean="0">
                <a:latin typeface="Bahnschrift Light" panose="020B0502040204020203" pitchFamily="34" charset="0"/>
              </a:rPr>
              <a:t>-канал: </a:t>
            </a:r>
            <a:r>
              <a:rPr lang="ru-RU" sz="2500" dirty="0" smtClean="0">
                <a:latin typeface="Bahnschrift Light" panose="020B0502040204020203" pitchFamily="34" charset="0"/>
                <a:hlinkClick r:id="rId5"/>
              </a:rPr>
              <a:t>https://t.me/redgastro</a:t>
            </a:r>
            <a:endParaRPr lang="ru-RU" sz="2500" dirty="0" smtClean="0">
              <a:latin typeface="Bahnschrift Light" panose="020B0502040204020203" pitchFamily="34" charset="0"/>
            </a:endParaRPr>
          </a:p>
          <a:p>
            <a:r>
              <a:rPr lang="ru-RU" sz="2500" dirty="0" smtClean="0">
                <a:latin typeface="Bahnschrift Light" panose="020B0502040204020203" pitchFamily="34" charset="0"/>
              </a:rPr>
              <a:t>Смотрите: </a:t>
            </a:r>
            <a:r>
              <a:rPr lang="en-US" sz="2500" dirty="0" smtClean="0">
                <a:latin typeface="Bahnschrift Light" panose="020B0502040204020203" pitchFamily="34" charset="0"/>
                <a:hlinkClick r:id="rId6"/>
              </a:rPr>
              <a:t>https://www.youtube.com/@REDGASTRO</a:t>
            </a:r>
            <a:r>
              <a:rPr lang="ru-RU" sz="2500" dirty="0" smtClean="0">
                <a:latin typeface="Bahnschrift Light" panose="020B0502040204020203" pitchFamily="34" charset="0"/>
              </a:rPr>
              <a:t> </a:t>
            </a:r>
            <a:endParaRPr lang="en-US" sz="2500" dirty="0">
              <a:latin typeface="Bahnschrift Light" panose="020B0502040204020203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9404" y="405443"/>
            <a:ext cx="5676181" cy="14646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/>
          <a:srcRect l="3991" t="4785" r="3127" b="5487"/>
          <a:stretch/>
        </p:blipFill>
        <p:spPr>
          <a:xfrm>
            <a:off x="9359660" y="2607547"/>
            <a:ext cx="2526650" cy="17575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/>
          <a:srcRect l="14990" r="1340" b="7505"/>
          <a:stretch/>
        </p:blipFill>
        <p:spPr>
          <a:xfrm>
            <a:off x="8885209" y="161536"/>
            <a:ext cx="3019244" cy="244601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0"/>
          <a:srcRect l="13995" t="23464" b="6389"/>
          <a:stretch/>
        </p:blipFill>
        <p:spPr>
          <a:xfrm>
            <a:off x="10067026" y="4365111"/>
            <a:ext cx="1819285" cy="159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30242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4198</TotalTime>
  <Words>379</Words>
  <Application>Microsoft Office PowerPoint</Application>
  <PresentationFormat>Широкоэкранный</PresentationFormat>
  <Paragraphs>53</Paragraphs>
  <Slides>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12" baseType="lpstr">
      <vt:lpstr>Arial</vt:lpstr>
      <vt:lpstr>Bahnschrift Light</vt:lpstr>
      <vt:lpstr>Bahnschrift Light SemiCondense</vt:lpstr>
      <vt:lpstr>Calibri</vt:lpstr>
      <vt:lpstr>Calibri Light</vt:lpstr>
      <vt:lpstr>Open Sans Light</vt:lpstr>
      <vt:lpstr>Wingdings</vt:lpstr>
      <vt:lpstr>Тема Office</vt:lpstr>
      <vt:lpstr>Презентация PowerPoint</vt:lpstr>
      <vt:lpstr>Презентация PowerPoint</vt:lpstr>
      <vt:lpstr>Печь высокоскоростная NOPEIN NT-WK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Tecnoeka</dc:title>
  <dc:creator>Агабекова Виктория</dc:creator>
  <cp:lastModifiedBy>Быков Евгений</cp:lastModifiedBy>
  <cp:revision>331</cp:revision>
  <dcterms:created xsi:type="dcterms:W3CDTF">2022-12-09T19:15:26Z</dcterms:created>
  <dcterms:modified xsi:type="dcterms:W3CDTF">2024-05-23T14:14:41Z</dcterms:modified>
</cp:coreProperties>
</file>